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73" r:id="rId11"/>
    <p:sldId id="271" r:id="rId12"/>
    <p:sldId id="274" r:id="rId13"/>
    <p:sldId id="272" r:id="rId14"/>
    <p:sldId id="264" r:id="rId15"/>
    <p:sldId id="265" r:id="rId16"/>
    <p:sldId id="266" r:id="rId17"/>
    <p:sldId id="267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99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72AE48-94E6-46E0-BE32-5F0716DE9115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377F5C-EDA7-4864-9756-35769B0E62CF}" type="datetime1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16896"/>
          </a:xfrm>
        </p:spPr>
        <p:txBody>
          <a:bodyPr>
            <a:normAutofit/>
          </a:bodyPr>
          <a:lstStyle/>
          <a:p>
            <a:pPr algn="l"/>
            <a:endParaRPr lang="en-US" b="1" dirty="0" smtClean="0"/>
          </a:p>
          <a:p>
            <a:pPr algn="l"/>
            <a:endParaRPr lang="en-US" dirty="0"/>
          </a:p>
          <a:p>
            <a:pPr algn="l"/>
            <a:endParaRPr lang="en-US" b="1" dirty="0" smtClean="0"/>
          </a:p>
          <a:p>
            <a:pPr algn="l"/>
            <a:r>
              <a:rPr lang="en-US" dirty="0"/>
              <a:t>	</a:t>
            </a:r>
            <a:r>
              <a:rPr lang="en-US" b="1" dirty="0" smtClean="0"/>
              <a:t>Luisa </a:t>
            </a:r>
            <a:r>
              <a:rPr lang="en-US" b="1" dirty="0"/>
              <a:t>Reis </a:t>
            </a:r>
            <a:r>
              <a:rPr lang="en-US" b="1" dirty="0" err="1" smtClean="0"/>
              <a:t>Marcal</a:t>
            </a:r>
            <a:endParaRPr lang="en-US" b="1" dirty="0" smtClean="0"/>
          </a:p>
          <a:p>
            <a:pPr algn="l"/>
            <a:r>
              <a:rPr lang="en-US" b="1" dirty="0" smtClean="0"/>
              <a:t>Coordinator </a:t>
            </a:r>
            <a:r>
              <a:rPr lang="en-US" b="1" dirty="0"/>
              <a:t>Fatin </a:t>
            </a:r>
            <a:r>
              <a:rPr lang="en-US" b="1" dirty="0" err="1"/>
              <a:t>Hakmatek</a:t>
            </a:r>
            <a:r>
              <a:rPr lang="en-US" b="1" dirty="0"/>
              <a:t>, PRADET</a:t>
            </a:r>
            <a:endParaRPr lang="en-US" dirty="0"/>
          </a:p>
          <a:p>
            <a:pPr algn="l"/>
            <a:r>
              <a:rPr lang="en-US" b="1" dirty="0"/>
              <a:t>(Psychosocial Recovery and Development in East Timor</a:t>
            </a:r>
            <a:r>
              <a:rPr lang="en-US" b="1" dirty="0" smtClean="0"/>
              <a:t>)</a:t>
            </a:r>
          </a:p>
          <a:p>
            <a:pPr algn="l"/>
            <a:r>
              <a:rPr lang="en-US" b="1" dirty="0" smtClean="0"/>
              <a:t>6 March 2013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0287" y="563353"/>
            <a:ext cx="8181147" cy="200448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Multi-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services and responses for women and girls subject to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violence: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case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Timor-Leste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Some pages of protocol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122" name="Picture 2" descr="G:\DCIM\125___02\IMG_24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03" y="1600199"/>
            <a:ext cx="6926893" cy="525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7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 descr="G:\DCIM\125___02\IMG_24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46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3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3210" y="2505204"/>
            <a:ext cx="7151234" cy="4352796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6146" name="Picture 2" descr="G:\DCIM\125___02\IMG_24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2" y="1527048"/>
            <a:ext cx="7841293" cy="65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 descr="G:\DCIM\125___02\IMG_24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 with other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Referral networks – coordination of cases with other Service Providers.</a:t>
            </a:r>
          </a:p>
          <a:p>
            <a:r>
              <a:rPr lang="en-US" dirty="0" smtClean="0"/>
              <a:t>Police – Vulnerable Persons’ Units in every district</a:t>
            </a:r>
          </a:p>
          <a:p>
            <a:r>
              <a:rPr lang="en-US" dirty="0" smtClean="0"/>
              <a:t>Legal assistance – specialized service for women and children</a:t>
            </a:r>
          </a:p>
          <a:p>
            <a:r>
              <a:rPr lang="en-US" dirty="0" smtClean="0"/>
              <a:t>Health care – informal coordination and training </a:t>
            </a:r>
          </a:p>
          <a:p>
            <a:r>
              <a:rPr lang="en-US" dirty="0" smtClean="0"/>
              <a:t>MSS – child protection, financial assistance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7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 with other sectors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 – Ministry of Social Solidarity:  regulations for services, some funds for services, referrals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 Ministry of Health: land for facilities</a:t>
            </a:r>
          </a:p>
          <a:p>
            <a:r>
              <a:rPr lang="en-US" dirty="0" smtClean="0"/>
              <a:t>Communities and local leaders – awareness raising activities, with emphasis on school students</a:t>
            </a:r>
          </a:p>
          <a:p>
            <a:r>
              <a:rPr lang="en-US" dirty="0" smtClean="0"/>
              <a:t>Advocacy – about issues that things that need to improve.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Areas for further work by  </a:t>
            </a:r>
            <a:br>
              <a:rPr lang="en-US" sz="3600" dirty="0" smtClean="0"/>
            </a:br>
            <a:r>
              <a:rPr lang="en-US" sz="3600" dirty="0" smtClean="0"/>
              <a:t>Government and NGOs to improve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training and ongoing support and supervision for staff.</a:t>
            </a:r>
          </a:p>
          <a:p>
            <a:r>
              <a:rPr lang="en-US" dirty="0" smtClean="0"/>
              <a:t>Enhanced follow-up services – particularly safety, livelihoods and housing.</a:t>
            </a:r>
          </a:p>
          <a:p>
            <a:r>
              <a:rPr lang="en-US" dirty="0" smtClean="0"/>
              <a:t>Special services for particular groups - young women, women with disabilities and women with mental illnesses</a:t>
            </a:r>
          </a:p>
          <a:p>
            <a:r>
              <a:rPr lang="en-US" dirty="0" smtClean="0"/>
              <a:t>More work with men for</a:t>
            </a:r>
            <a:r>
              <a:rPr lang="en-US" dirty="0"/>
              <a:t> </a:t>
            </a:r>
            <a:r>
              <a:rPr lang="en-US" dirty="0" smtClean="0"/>
              <a:t>prevention. Only two small organizations are working </a:t>
            </a:r>
            <a:r>
              <a:rPr lang="en-US" dirty="0"/>
              <a:t>on this.</a:t>
            </a:r>
            <a:endParaRPr lang="en-US" dirty="0" smtClean="0"/>
          </a:p>
          <a:p>
            <a:r>
              <a:rPr lang="en-US" dirty="0" smtClean="0"/>
              <a:t>More Programs for perpetrators</a:t>
            </a:r>
            <a:r>
              <a:rPr lang="en-US" dirty="0"/>
              <a:t> </a:t>
            </a:r>
            <a:r>
              <a:rPr lang="en-US" dirty="0" smtClean="0"/>
              <a:t>not only </a:t>
            </a:r>
            <a:r>
              <a:rPr lang="en-US" smtClean="0"/>
              <a:t>anger management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for further work for </a:t>
            </a:r>
            <a:br>
              <a:rPr lang="en-US" dirty="0" smtClean="0"/>
            </a:br>
            <a:r>
              <a:rPr lang="en-US" dirty="0" smtClean="0"/>
              <a:t>improved services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Strengthening implementation of National Action Plan on GBV – through making stronger links with service provision and quality of services</a:t>
            </a:r>
          </a:p>
          <a:p>
            <a:r>
              <a:rPr lang="en-US" dirty="0" smtClean="0"/>
              <a:t>Better funding for services – long-term, predictable, adequate. Funds need to cover core operating costs, over multiple years. Government will need time to fulfill its obligations.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from the staff at PRADET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E:\DCIM\125___02\IMG_25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58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Timor-Leste: Introduction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Small population just over 1 million</a:t>
            </a:r>
          </a:p>
          <a:p>
            <a:r>
              <a:rPr lang="en-US" dirty="0" smtClean="0"/>
              <a:t>Young population – mean age 15 years</a:t>
            </a:r>
          </a:p>
          <a:p>
            <a:r>
              <a:rPr lang="en-US" dirty="0" smtClean="0"/>
              <a:t>Rural, subsistence agriculture, high rates of poverty and illiteracy</a:t>
            </a:r>
          </a:p>
          <a:p>
            <a:r>
              <a:rPr lang="en-US" dirty="0" smtClean="0"/>
              <a:t>Widespread human rights abuses for 24 years during Occupation</a:t>
            </a:r>
          </a:p>
          <a:p>
            <a:r>
              <a:rPr lang="en-US" dirty="0" smtClean="0"/>
              <a:t>Major changes after Referendum in 1999 including 80% destruction and UN arriving.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on violence against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33</a:t>
            </a:r>
            <a:r>
              <a:rPr lang="en-US" dirty="0"/>
              <a:t>% of Timorese women </a:t>
            </a:r>
            <a:r>
              <a:rPr lang="en-US" dirty="0" smtClean="0"/>
              <a:t>have experienced </a:t>
            </a:r>
            <a:r>
              <a:rPr lang="en-US" dirty="0"/>
              <a:t>violence since the age of </a:t>
            </a:r>
            <a:r>
              <a:rPr lang="en-US" dirty="0" smtClean="0"/>
              <a:t>15</a:t>
            </a:r>
          </a:p>
          <a:p>
            <a:r>
              <a:rPr lang="en-US" dirty="0" smtClean="0"/>
              <a:t>rates </a:t>
            </a:r>
            <a:r>
              <a:rPr lang="en-US" dirty="0"/>
              <a:t>being higher in urban areas and women with higher education more likely to report abuse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29</a:t>
            </a:r>
            <a:r>
              <a:rPr lang="en-US" dirty="0"/>
              <a:t>% of women thought that marital rape was </a:t>
            </a:r>
            <a:r>
              <a:rPr lang="en-US" dirty="0" smtClean="0"/>
              <a:t>acceptable</a:t>
            </a:r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24% of women who have experienced violence seek help, with over 80% of them seeking help from their family and only 4% going to the Police and a 1% seeking help from social service </a:t>
            </a:r>
            <a:r>
              <a:rPr lang="en-US" dirty="0" smtClean="0"/>
              <a:t>agencies</a:t>
            </a:r>
            <a:endParaRPr lang="en-US" dirty="0"/>
          </a:p>
          <a:p>
            <a:pPr marL="0" indent="0" algn="r">
              <a:buNone/>
            </a:pPr>
            <a:r>
              <a:rPr lang="en-US" i="1" dirty="0" smtClean="0"/>
              <a:t>Demographic and Health Survey 2010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38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PRADET’s work on violence against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“Fatin </a:t>
            </a:r>
            <a:r>
              <a:rPr lang="en-US" dirty="0" err="1" smtClean="0"/>
              <a:t>Hakmatek</a:t>
            </a:r>
            <a:r>
              <a:rPr lang="en-US" dirty="0" smtClean="0"/>
              <a:t>” (Safe Place) started in 2002 with funds from IRC after two years of consultation with women’s NGOs</a:t>
            </a:r>
          </a:p>
          <a:p>
            <a:r>
              <a:rPr lang="en-US" dirty="0" smtClean="0"/>
              <a:t>Based in </a:t>
            </a:r>
            <a:r>
              <a:rPr lang="en-US" dirty="0" err="1" smtClean="0"/>
              <a:t>Dili</a:t>
            </a:r>
            <a:r>
              <a:rPr lang="en-US" dirty="0" smtClean="0"/>
              <a:t> National Hospital</a:t>
            </a:r>
          </a:p>
          <a:p>
            <a:r>
              <a:rPr lang="en-US" dirty="0" smtClean="0"/>
              <a:t>PRADET’s focus is on on trauma and mental health issues, which included trauma of domestic violence and sexual assault. Staff have medical background, augmented with training on counseling.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of the service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expanding to the five District Referral Hospitals with support from </a:t>
            </a:r>
            <a:r>
              <a:rPr lang="en-US" dirty="0" err="1" smtClean="0"/>
              <a:t>AusAID</a:t>
            </a:r>
            <a:r>
              <a:rPr lang="en-US" dirty="0" smtClean="0"/>
              <a:t>. There will eventually be 6 facilities in the country. </a:t>
            </a:r>
          </a:p>
          <a:p>
            <a:r>
              <a:rPr lang="en-US" dirty="0" smtClean="0"/>
              <a:t>In 2012 FH received 293 new referrals, </a:t>
            </a:r>
          </a:p>
          <a:p>
            <a:r>
              <a:rPr lang="en-US" dirty="0" smtClean="0"/>
              <a:t>Since opening in 2002 until December 2012 F.H has provided service to a total of 1,544 victims.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offered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ree counseling</a:t>
            </a:r>
          </a:p>
          <a:p>
            <a:r>
              <a:rPr lang="en-US" dirty="0"/>
              <a:t>M</a:t>
            </a:r>
            <a:r>
              <a:rPr lang="en-US" dirty="0" smtClean="0"/>
              <a:t>edical treatment (injuries, STIs, screening for mental health issues, screening for other non-abuse related health issues)</a:t>
            </a:r>
          </a:p>
          <a:p>
            <a:r>
              <a:rPr lang="en-US" dirty="0"/>
              <a:t>F</a:t>
            </a:r>
            <a:r>
              <a:rPr lang="en-US" dirty="0" smtClean="0"/>
              <a:t>orensic </a:t>
            </a:r>
            <a:r>
              <a:rPr lang="en-US" dirty="0"/>
              <a:t>documentation of injuries and collection of </a:t>
            </a:r>
            <a:r>
              <a:rPr lang="en-US" dirty="0" smtClean="0"/>
              <a:t>evidence </a:t>
            </a:r>
            <a:r>
              <a:rPr lang="en-US" dirty="0"/>
              <a:t>for a possible court </a:t>
            </a:r>
            <a:r>
              <a:rPr lang="en-US" dirty="0" smtClean="0"/>
              <a:t>case</a:t>
            </a:r>
          </a:p>
          <a:p>
            <a:r>
              <a:rPr lang="en-US" dirty="0" smtClean="0"/>
              <a:t>Practical assistance (food</a:t>
            </a:r>
            <a:r>
              <a:rPr lang="en-US" dirty="0"/>
              <a:t>, clothes and </a:t>
            </a:r>
            <a:r>
              <a:rPr lang="en-US" dirty="0" smtClean="0"/>
              <a:t>transportation)</a:t>
            </a:r>
          </a:p>
          <a:p>
            <a:r>
              <a:rPr lang="en-US" dirty="0"/>
              <a:t>E</a:t>
            </a:r>
            <a:r>
              <a:rPr lang="en-US" dirty="0" smtClean="0"/>
              <a:t>mergency </a:t>
            </a:r>
            <a:r>
              <a:rPr lang="en-US" dirty="0"/>
              <a:t>accommodation (up to three </a:t>
            </a:r>
            <a:r>
              <a:rPr lang="en-US" dirty="0" smtClean="0"/>
              <a:t>nights)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ollow-up services and referral to other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000" dirty="0"/>
              <a:t>P</a:t>
            </a:r>
            <a:r>
              <a:rPr lang="en-US" sz="8000" dirty="0" smtClean="0"/>
              <a:t>urpose-designed </a:t>
            </a:r>
            <a:r>
              <a:rPr lang="en-US" sz="8000" dirty="0"/>
              <a:t>facility which keeps the clinical area (for victims) separate from the administrative area (for meetings and visitors) </a:t>
            </a:r>
          </a:p>
          <a:p>
            <a:pPr lvl="0"/>
            <a:r>
              <a:rPr lang="en-US" sz="8000" dirty="0"/>
              <a:t>Located in hospital grounds for easier access to medical treatment, X-Ray, medications, etc. </a:t>
            </a:r>
          </a:p>
          <a:p>
            <a:pPr lvl="0"/>
            <a:r>
              <a:rPr lang="en-US" sz="8000" dirty="0"/>
              <a:t>24 hour security </a:t>
            </a:r>
          </a:p>
          <a:p>
            <a:pPr lvl="0"/>
            <a:r>
              <a:rPr lang="en-US" sz="8000" dirty="0" smtClean="0"/>
              <a:t>private </a:t>
            </a:r>
            <a:r>
              <a:rPr lang="en-US" sz="8000" dirty="0"/>
              <a:t>medical examination room and </a:t>
            </a:r>
            <a:r>
              <a:rPr lang="en-US" sz="8000" dirty="0" err="1"/>
              <a:t>counselling</a:t>
            </a:r>
            <a:r>
              <a:rPr lang="en-US" sz="8000" dirty="0"/>
              <a:t> room </a:t>
            </a:r>
          </a:p>
          <a:p>
            <a:pPr lvl="0"/>
            <a:r>
              <a:rPr lang="en-US" sz="8000" dirty="0"/>
              <a:t>a</a:t>
            </a:r>
            <a:r>
              <a:rPr lang="en-US" sz="8000" dirty="0" smtClean="0"/>
              <a:t> </a:t>
            </a:r>
            <a:r>
              <a:rPr lang="en-US" sz="8000" dirty="0"/>
              <a:t>homely environment with space for clients, staff and volunteers to work and relax </a:t>
            </a:r>
            <a:r>
              <a:rPr lang="en-US" sz="8000" dirty="0" smtClean="0"/>
              <a:t>in. Two sleeping rooms for victims and their children. </a:t>
            </a:r>
            <a:endParaRPr lang="en-US" sz="8000" dirty="0"/>
          </a:p>
          <a:p>
            <a:pPr lvl="0"/>
            <a:r>
              <a:rPr lang="en-US" sz="8000" dirty="0" smtClean="0"/>
              <a:t>open </a:t>
            </a:r>
            <a:r>
              <a:rPr lang="en-US" sz="8000" dirty="0"/>
              <a:t>five days (Monday-Friday) with an after hours service for emergencies. All Fatin </a:t>
            </a:r>
            <a:r>
              <a:rPr lang="en-US" sz="8000" dirty="0" err="1"/>
              <a:t>Hakmatek</a:t>
            </a:r>
            <a:r>
              <a:rPr lang="en-US" sz="8000" dirty="0"/>
              <a:t> have a 24 hours mobile phone number</a:t>
            </a:r>
            <a:r>
              <a:rPr lang="en-US" sz="8000" dirty="0" smtClean="0"/>
              <a:t>.</a:t>
            </a:r>
          </a:p>
          <a:p>
            <a:pPr lvl="0"/>
            <a:r>
              <a:rPr lang="en-US" sz="8000" dirty="0"/>
              <a:t>k</a:t>
            </a:r>
            <a:r>
              <a:rPr lang="en-US" sz="8000" dirty="0" smtClean="0"/>
              <a:t>ey staff positions are Coordinator, </a:t>
            </a:r>
            <a:r>
              <a:rPr lang="en-US" sz="8000" dirty="0" err="1" smtClean="0"/>
              <a:t>Counsellor</a:t>
            </a:r>
            <a:r>
              <a:rPr lang="en-US" sz="8000" dirty="0" smtClean="0"/>
              <a:t>, Administrator, Driver, Security, Cook/Cleaner</a:t>
            </a:r>
          </a:p>
          <a:p>
            <a:pPr lvl="0"/>
            <a:r>
              <a:rPr lang="en-US" sz="8000" dirty="0" smtClean="0"/>
              <a:t>Coordinators and </a:t>
            </a:r>
            <a:r>
              <a:rPr lang="en-US" sz="8000" dirty="0" err="1" smtClean="0"/>
              <a:t>Counsellors</a:t>
            </a:r>
            <a:r>
              <a:rPr lang="en-US" sz="8000" dirty="0" smtClean="0"/>
              <a:t> have medical (midwife or nurse) or legal background</a:t>
            </a:r>
          </a:p>
          <a:p>
            <a:pPr lvl="0"/>
            <a:r>
              <a:rPr lang="en-US" sz="8000" dirty="0" smtClean="0"/>
              <a:t>International Mentor (part-time) provides clinical and technical support</a:t>
            </a:r>
            <a:endParaRPr lang="en-US" sz="8000" dirty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photo of a Fatin </a:t>
            </a:r>
            <a:r>
              <a:rPr lang="en-US" dirty="0" err="1" smtClean="0"/>
              <a:t>Hakmatek</a:t>
            </a:r>
            <a:r>
              <a:rPr lang="en-US" dirty="0" smtClean="0"/>
              <a:t>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:\DCIM\125___02\IMG_249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00200"/>
            <a:ext cx="8461331" cy="467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Medico-Legal </a:t>
            </a:r>
            <a:r>
              <a:rPr lang="en-US" dirty="0"/>
              <a:t>R</a:t>
            </a:r>
            <a:r>
              <a:rPr lang="en-US" dirty="0" smtClean="0"/>
              <a:t>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400" dirty="0" smtClean="0"/>
              <a:t>Innovation – In 2004 supported by UNFPA, PRADET developed a Medical Forensic Protocol for documentation of injuries and other evidence. PRADET then consulted and obtained support from government including: Min of Health, Min of Justice, SEPI, Prosecutor General and Police.</a:t>
            </a:r>
          </a:p>
          <a:p>
            <a:r>
              <a:rPr lang="en-US" sz="10400" dirty="0" smtClean="0"/>
              <a:t>Three languages</a:t>
            </a:r>
          </a:p>
          <a:p>
            <a:r>
              <a:rPr lang="en-US" sz="10400" dirty="0"/>
              <a:t>T</a:t>
            </a:r>
            <a:r>
              <a:rPr lang="en-US" sz="10400" dirty="0" smtClean="0"/>
              <a:t>raining for medical professionals (nurses, midwives, doctors) – accredited by Min of Health and Min of Justice</a:t>
            </a:r>
          </a:p>
          <a:p>
            <a:r>
              <a:rPr lang="en-US" sz="10400" dirty="0" smtClean="0"/>
              <a:t>Ongoing discussion about: 1) midwives performing this activity; and 2) clarification that government has authorized PRADET as a non-governmental entity to forensically document potential evidence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2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1944</TotalTime>
  <Words>833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Multi-sectoral services and responses for women and girls subject to violence:  the case of Timor-Leste </vt:lpstr>
      <vt:lpstr>Timor-Leste: Introduction and history</vt:lpstr>
      <vt:lpstr>Statistics on violence against women</vt:lpstr>
      <vt:lpstr>PRADET’s work on violence against women</vt:lpstr>
      <vt:lpstr>Development of the service over time</vt:lpstr>
      <vt:lpstr>Services offered </vt:lpstr>
      <vt:lpstr>Our facilities</vt:lpstr>
      <vt:lpstr>A photo of a Fatin Hakmatek facility</vt:lpstr>
      <vt:lpstr>Medico-Legal Response</vt:lpstr>
      <vt:lpstr>          Some pages of protocol </vt:lpstr>
      <vt:lpstr>PowerPoint Presentation</vt:lpstr>
      <vt:lpstr>PowerPoint Presentation</vt:lpstr>
      <vt:lpstr>PowerPoint Presentation</vt:lpstr>
      <vt:lpstr>Relationships with other sectors</vt:lpstr>
      <vt:lpstr>Relationships with other sectors (cont’d)</vt:lpstr>
      <vt:lpstr>Areas for further work by   Government and NGOs to improve services</vt:lpstr>
      <vt:lpstr>Areas for further work for  improved services (cont’d)</vt:lpstr>
      <vt:lpstr>Thank you from the staff at PRADET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co-ordinated  Multi-Sectoral Responses:   the case of Timor-Leste</dc:title>
  <dc:creator>Kathryn Robertson</dc:creator>
  <cp:lastModifiedBy>Tania Farha</cp:lastModifiedBy>
  <cp:revision>78</cp:revision>
  <dcterms:created xsi:type="dcterms:W3CDTF">2013-02-24T00:52:56Z</dcterms:created>
  <dcterms:modified xsi:type="dcterms:W3CDTF">2013-03-06T00:50:40Z</dcterms:modified>
</cp:coreProperties>
</file>