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D56F6D-79E9-4DBB-B770-E498D155B0D6}" type="slidenum">
              <a:rPr lang="sv-SE" smtClean="0"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C7E9BC8-8F72-45A2-A64C-1B95E19B2EF6}" type="datetimeFigureOut">
              <a:rPr lang="sv-SE" smtClean="0"/>
              <a:t>2013-03-05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799" y="260648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b="1" dirty="0"/>
              <a:t>Parental leave policy in Sweden: evolution, lessons learned</a:t>
            </a:r>
            <a:r>
              <a:rPr lang="en-US" sz="2000" dirty="0"/>
              <a:t>  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en-US" sz="1400" dirty="0"/>
              <a:t>Niclas </a:t>
            </a:r>
            <a:r>
              <a:rPr lang="en-US" sz="1400" dirty="0" smtClean="0"/>
              <a:t>Järvklo, </a:t>
            </a:r>
            <a:r>
              <a:rPr lang="en-US" sz="1400" dirty="0"/>
              <a:t>G</a:t>
            </a:r>
            <a:r>
              <a:rPr lang="en-US" sz="1400" dirty="0" smtClean="0"/>
              <a:t>overnmental </a:t>
            </a:r>
            <a:r>
              <a:rPr lang="en-US" sz="1400" dirty="0"/>
              <a:t>C</a:t>
            </a:r>
            <a:r>
              <a:rPr lang="en-US" sz="1400" dirty="0" smtClean="0"/>
              <a:t>ommission on Men and Gender Equality, Sweden </a:t>
            </a:r>
            <a:r>
              <a:rPr lang="sv-SE" sz="2000" dirty="0"/>
              <a:t/>
            </a:r>
            <a:br>
              <a:rPr lang="sv-SE" sz="2000" dirty="0"/>
            </a:br>
            <a:endParaRPr lang="sv-SE" sz="2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599" y="1556792"/>
            <a:ext cx="6400800" cy="1224136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Fundamental reforms for gender equality development in </a:t>
            </a:r>
            <a:r>
              <a:rPr lang="en-US" sz="1400" dirty="0">
                <a:solidFill>
                  <a:schemeClr val="tx1"/>
                </a:solidFill>
              </a:rPr>
              <a:t>S</a:t>
            </a:r>
            <a:r>
              <a:rPr lang="en-US" sz="1400" dirty="0" smtClean="0">
                <a:solidFill>
                  <a:schemeClr val="tx1"/>
                </a:solidFill>
              </a:rPr>
              <a:t>weden: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</a:t>
            </a:r>
            <a:r>
              <a:rPr lang="en-US" sz="1400" dirty="0">
                <a:solidFill>
                  <a:schemeClr val="tx1"/>
                </a:solidFill>
              </a:rPr>
              <a:t>individual taxation law of </a:t>
            </a:r>
            <a:r>
              <a:rPr lang="en-US" sz="1400" dirty="0" smtClean="0">
                <a:solidFill>
                  <a:schemeClr val="tx1"/>
                </a:solidFill>
              </a:rPr>
              <a:t>1971 (spouses were taxed individually)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</a:t>
            </a:r>
            <a:r>
              <a:rPr lang="en-US" sz="1400" dirty="0">
                <a:solidFill>
                  <a:schemeClr val="tx1"/>
                </a:solidFill>
              </a:rPr>
              <a:t>1974 parliamentary decision to expand universal child care </a:t>
            </a:r>
            <a:r>
              <a:rPr lang="en-US" sz="1400" dirty="0" smtClean="0">
                <a:solidFill>
                  <a:schemeClr val="tx1"/>
                </a:solidFill>
              </a:rPr>
              <a:t>provision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</a:t>
            </a:r>
            <a:r>
              <a:rPr lang="en-US" sz="1400" dirty="0">
                <a:solidFill>
                  <a:schemeClr val="tx1"/>
                </a:solidFill>
              </a:rPr>
              <a:t>parental insurance scheme of </a:t>
            </a:r>
            <a:r>
              <a:rPr lang="en-US" sz="1400" dirty="0" smtClean="0">
                <a:solidFill>
                  <a:schemeClr val="tx1"/>
                </a:solidFill>
              </a:rPr>
              <a:t>1974 (with reserved time for fathers in 1995 and 2002)</a:t>
            </a:r>
            <a:endParaRPr lang="sv-SE" sz="1400" dirty="0">
              <a:solidFill>
                <a:schemeClr val="tx1"/>
              </a:solidFill>
            </a:endParaRPr>
          </a:p>
        </p:txBody>
      </p:sp>
      <p:pic>
        <p:nvPicPr>
          <p:cNvPr id="5" name="Bildobjekt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789" y="2999066"/>
            <a:ext cx="3360420" cy="1948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ruta 5"/>
          <p:cNvSpPr txBox="1"/>
          <p:nvPr/>
        </p:nvSpPr>
        <p:spPr>
          <a:xfrm>
            <a:off x="1855102" y="5085184"/>
            <a:ext cx="543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Figure 1. </a:t>
            </a:r>
            <a:r>
              <a:rPr lang="en-US" sz="1200" dirty="0"/>
              <a:t>Women’s and men’s share of used parental leave benefit days, 1974–2010.</a:t>
            </a:r>
            <a:endParaRPr lang="sv-SE" sz="1200" dirty="0"/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797134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Bildspel på skärmen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Angränsande</vt:lpstr>
      <vt:lpstr>Parental leave policy in Sweden: evolution, lessons learned   Niclas Järvklo, Governmental Commission on Men and Gender Equality, Sweden  </vt:lpstr>
    </vt:vector>
  </TitlesOfParts>
  <Company>Regeringskansliet RK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Parental leave policy in Sweden: evolution, lessons learned   Niclas Järvklo, Governmental Commission on Men and Gender Equality, Sweden</dc:title>
  <dc:creator>Niclas Järvklo</dc:creator>
  <cp:lastModifiedBy>Niclas Järvklo</cp:lastModifiedBy>
  <cp:revision>2</cp:revision>
  <dcterms:created xsi:type="dcterms:W3CDTF">2013-03-05T17:11:29Z</dcterms:created>
  <dcterms:modified xsi:type="dcterms:W3CDTF">2013-03-05T17:28:50Z</dcterms:modified>
</cp:coreProperties>
</file>