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65" r:id="rId1"/>
  </p:sldMasterIdLst>
  <p:handoutMasterIdLst>
    <p:handoutMasterId r:id="rId10"/>
  </p:handoutMasterIdLst>
  <p:sldIdLst>
    <p:sldId id="256" r:id="rId2"/>
    <p:sldId id="257" r:id="rId3"/>
    <p:sldId id="258" r:id="rId4"/>
    <p:sldId id="261" r:id="rId5"/>
    <p:sldId id="262" r:id="rId6"/>
    <p:sldId id="263" r:id="rId7"/>
    <p:sldId id="259" r:id="rId8"/>
    <p:sldId id="264"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8" autoAdjust="0"/>
    <p:restoredTop sz="94737" autoAdjust="0"/>
  </p:normalViewPr>
  <p:slideViewPr>
    <p:cSldViewPr snapToGrid="0" snapToObjects="1">
      <p:cViewPr>
        <p:scale>
          <a:sx n="70" d="100"/>
          <a:sy n="70" d="100"/>
        </p:scale>
        <p:origin x="-1374" y="-108"/>
      </p:cViewPr>
      <p:guideLst>
        <p:guide orient="horz" pos="2160"/>
        <p:guide pos="2880"/>
      </p:guideLst>
    </p:cSldViewPr>
  </p:slideViewPr>
  <p:outlineViewPr>
    <p:cViewPr>
      <p:scale>
        <a:sx n="33" d="100"/>
        <a:sy n="33" d="100"/>
      </p:scale>
      <p:origin x="0" y="2896"/>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9C49DBE-6945-461F-BAF4-3048165786D1}" type="datetimeFigureOut">
              <a:rPr lang="id-ID" smtClean="0"/>
              <a:t>28/02/2013</a:t>
            </a:fld>
            <a:endParaRPr lang="id-ID"/>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72C0246-5DC1-4E62-8931-FA5329E412D9}" type="slidenum">
              <a:rPr lang="id-ID" smtClean="0"/>
              <a:t>‹#›</a:t>
            </a:fld>
            <a:endParaRPr lang="id-ID"/>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2FCA36EF-B46A-1445-822D-98F8BBFE4085}" type="datetimeFigureOut">
              <a:rPr lang="en-US" smtClean="0"/>
              <a:pPr/>
              <a:t>2/28/2013</a:t>
            </a:fld>
            <a:endParaRPr lang="en-US"/>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F1C3749E-1CAF-684C-BCD6-C52DB43776E8}" type="slidenum">
              <a:rPr lang="en-US" smtClean="0"/>
              <a:pPr/>
              <a:t>‹#›</a:t>
            </a:fld>
            <a:endParaRPr lang="en-US"/>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FCA36EF-B46A-1445-822D-98F8BBFE4085}" type="datetimeFigureOut">
              <a:rPr lang="en-US" smtClean="0"/>
              <a:pPr/>
              <a:t>2/28/2013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C3749E-1CAF-684C-BCD6-C52DB43776E8}" type="slidenum">
              <a:rPr lang="en-US" smtClean="0"/>
              <a:pPr/>
              <a:t>‹#›</a:t>
            </a:fld>
            <a:endParaRPr lang="en-US"/>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FCA36EF-B46A-1445-822D-98F8BBFE4085}" type="datetimeFigureOut">
              <a:rPr lang="en-US" smtClean="0"/>
              <a:pPr/>
              <a:t>2/28/2013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C3749E-1CAF-684C-BCD6-C52DB43776E8}" type="slidenum">
              <a:rPr lang="en-US" smtClean="0"/>
              <a:pPr/>
              <a:t>‹#›</a:t>
            </a:fld>
            <a:endParaRPr lang="en-US"/>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FCA36EF-B46A-1445-822D-98F8BBFE4085}" type="datetimeFigureOut">
              <a:rPr lang="en-US" smtClean="0"/>
              <a:pPr/>
              <a:t>2/28/2013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C3749E-1CAF-684C-BCD6-C52DB43776E8}" type="slidenum">
              <a:rPr lang="en-US" smtClean="0"/>
              <a:pPr/>
              <a:t>‹#›</a:t>
            </a:fld>
            <a:endParaRPr lang="en-US"/>
          </a:p>
        </p:txBody>
      </p:sp>
      <p:sp>
        <p:nvSpPr>
          <p:cNvPr id="11" name="Title 10"/>
          <p:cNvSpPr>
            <a:spLocks noGrp="1"/>
          </p:cNvSpPr>
          <p:nvPr>
            <p:ph type="title"/>
          </p:nvPr>
        </p:nvSpPr>
        <p:spPr/>
        <p:txBody>
          <a:bodyPr/>
          <a:lstStyle/>
          <a:p>
            <a:r>
              <a:rPr lang="en-US" smtClean="0"/>
              <a:t>Click to edit Master title style</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FCA36EF-B46A-1445-822D-98F8BBFE4085}" type="datetimeFigureOut">
              <a:rPr lang="en-US" smtClean="0"/>
              <a:pPr/>
              <a:t>2/28/2013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C3749E-1CAF-684C-BCD6-C52DB43776E8}"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2FCA36EF-B46A-1445-822D-98F8BBFE4085}" type="datetimeFigureOut">
              <a:rPr lang="en-US" smtClean="0"/>
              <a:pPr/>
              <a:t>2/28/2013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C3749E-1CAF-684C-BCD6-C52DB43776E8}" type="slidenum">
              <a:rPr lang="en-US" smtClean="0"/>
              <a:pPr/>
              <a:t>‹#›</a:t>
            </a:fld>
            <a:endParaRPr lang="en-US"/>
          </a:p>
        </p:txBody>
      </p:sp>
      <p:sp>
        <p:nvSpPr>
          <p:cNvPr id="12" name="Title 1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FCA36EF-B46A-1445-822D-98F8BBFE4085}" type="datetimeFigureOut">
              <a:rPr lang="en-US" smtClean="0"/>
              <a:pPr/>
              <a:t>2/28/2013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1C3749E-1CAF-684C-BCD6-C52DB43776E8}" type="slidenum">
              <a:rPr lang="en-US" smtClean="0"/>
              <a:pPr/>
              <a:t>‹#›</a:t>
            </a:fld>
            <a:endParaRPr lang="en-US"/>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FCA36EF-B46A-1445-822D-98F8BBFE4085}" type="datetimeFigureOut">
              <a:rPr lang="en-US" smtClean="0"/>
              <a:pPr/>
              <a:t>2/28/2013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1C3749E-1CAF-684C-BCD6-C52DB43776E8}" type="slidenum">
              <a:rPr lang="en-US" smtClean="0"/>
              <a:pPr/>
              <a:t>‹#›</a:t>
            </a:fld>
            <a:endParaRPr lang="en-US"/>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CA36EF-B46A-1445-822D-98F8BBFE4085}" type="datetimeFigureOut">
              <a:rPr lang="en-US" smtClean="0"/>
              <a:pPr/>
              <a:t>2/28/2013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1C3749E-1CAF-684C-BCD6-C52DB43776E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en-US" smtClean="0"/>
              <a:t>Click to edit Master title style</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FCA36EF-B46A-1445-822D-98F8BBFE4085}" type="datetimeFigureOut">
              <a:rPr lang="en-US" smtClean="0"/>
              <a:pPr/>
              <a:t>2/28/2013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C3749E-1CAF-684C-BCD6-C52DB43776E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en-US" smtClean="0"/>
              <a:t>Click to edit Master title style</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FCA36EF-B46A-1445-822D-98F8BBFE4085}" type="datetimeFigureOut">
              <a:rPr lang="en-US" smtClean="0"/>
              <a:pPr/>
              <a:t>2/28/2013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C3749E-1CAF-684C-BCD6-C52DB43776E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2FCA36EF-B46A-1445-822D-98F8BBFE4085}" type="datetimeFigureOut">
              <a:rPr lang="en-US" smtClean="0"/>
              <a:pPr/>
              <a:t>2/28/2013</a:t>
            </a:fld>
            <a:endParaRPr lang="en-US"/>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F1C3749E-1CAF-684C-BCD6-C52DB43776E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66" r:id="rId1"/>
    <p:sldLayoutId id="2147483767" r:id="rId2"/>
    <p:sldLayoutId id="2147483768" r:id="rId3"/>
    <p:sldLayoutId id="2147483769" r:id="rId4"/>
    <p:sldLayoutId id="2147483770" r:id="rId5"/>
    <p:sldLayoutId id="2147483771" r:id="rId6"/>
    <p:sldLayoutId id="2147483772" r:id="rId7"/>
    <p:sldLayoutId id="2147483773" r:id="rId8"/>
    <p:sldLayoutId id="2147483774" r:id="rId9"/>
    <p:sldLayoutId id="2147483775" r:id="rId10"/>
    <p:sldLayoutId id="2147483776" r:id="rId11"/>
  </p:sldLayoutIdLs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mailto:babyrivona@gmail.com" TargetMode="External"/><Relationship Id="rId2" Type="http://schemas.openxmlformats.org/officeDocument/2006/relationships/hyperlink" Target="mailto:ippi.indonesia@yahoo.com" TargetMode="External"/><Relationship Id="rId1" Type="http://schemas.openxmlformats.org/officeDocument/2006/relationships/slideLayout" Target="../slideLayouts/slideLayout2.xml"/><Relationship Id="rId4" Type="http://schemas.openxmlformats.org/officeDocument/2006/relationships/hyperlink" Target="http://www.ippi.or.id"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3856"/>
            <a:ext cx="7772400" cy="3316324"/>
          </a:xfrm>
        </p:spPr>
        <p:txBody>
          <a:bodyPr>
            <a:normAutofit fontScale="90000"/>
          </a:bodyPr>
          <a:lstStyle/>
          <a:p>
            <a:r>
              <a:rPr lang="en-GB" sz="3600" i="1" dirty="0"/>
              <a:t>“</a:t>
            </a:r>
            <a:r>
              <a:rPr lang="en-US" sz="3600" i="1" dirty="0"/>
              <a:t>Progress in addressing HIV prevention, treatment, care and support for women living with </a:t>
            </a:r>
            <a:r>
              <a:rPr lang="en-US" sz="3600" i="1" dirty="0" smtClean="0"/>
              <a:t>HIV”</a:t>
            </a:r>
            <a:br>
              <a:rPr lang="en-US" sz="3600" i="1" dirty="0" smtClean="0"/>
            </a:br>
            <a:r>
              <a:rPr lang="en-US" sz="4000" i="1" dirty="0" smtClean="0"/>
              <a:t/>
            </a:r>
            <a:br>
              <a:rPr lang="en-US" sz="4000" i="1" dirty="0" smtClean="0"/>
            </a:br>
            <a:r>
              <a:rPr lang="en-US" sz="2800" b="1" i="1" dirty="0" smtClean="0"/>
              <a:t>Caregiving </a:t>
            </a:r>
            <a:r>
              <a:rPr lang="en-US" sz="2800" b="1" i="1" dirty="0"/>
              <a:t>in the context of HIV/</a:t>
            </a:r>
            <a:r>
              <a:rPr lang="en-US" sz="2800" b="1" i="1" dirty="0" smtClean="0"/>
              <a:t>AIDS</a:t>
            </a:r>
            <a:br>
              <a:rPr lang="en-US" sz="2800" b="1" i="1" dirty="0" smtClean="0"/>
            </a:br>
            <a:r>
              <a:rPr lang="en-US" sz="2800" b="1" i="1" dirty="0" smtClean="0"/>
              <a:t>UN Women for CSW57</a:t>
            </a:r>
            <a:r>
              <a:rPr lang="en-US" sz="3100" dirty="0"/>
              <a:t/>
            </a:r>
            <a:br>
              <a:rPr lang="en-US" sz="3100" dirty="0"/>
            </a:br>
            <a:endParaRPr lang="en-US" sz="3100" i="1" dirty="0"/>
          </a:p>
        </p:txBody>
      </p:sp>
      <p:sp>
        <p:nvSpPr>
          <p:cNvPr id="3" name="Subtitle 2"/>
          <p:cNvSpPr>
            <a:spLocks noGrp="1"/>
          </p:cNvSpPr>
          <p:nvPr>
            <p:ph type="subTitle" idx="1"/>
          </p:nvPr>
        </p:nvSpPr>
        <p:spPr>
          <a:xfrm>
            <a:off x="996287" y="4220308"/>
            <a:ext cx="7461913" cy="1539322"/>
          </a:xfrm>
        </p:spPr>
        <p:txBody>
          <a:bodyPr>
            <a:noAutofit/>
          </a:bodyPr>
          <a:lstStyle/>
          <a:p>
            <a:r>
              <a:rPr lang="en-US" sz="3200" dirty="0" smtClean="0"/>
              <a:t>Baby Rivona</a:t>
            </a:r>
          </a:p>
          <a:p>
            <a:r>
              <a:rPr lang="en-US" sz="3200" dirty="0" smtClean="0"/>
              <a:t>Indonesian Positive Women Network</a:t>
            </a:r>
          </a:p>
          <a:p>
            <a:r>
              <a:rPr lang="en-US" sz="3200" dirty="0" smtClean="0"/>
              <a:t>(IPPI)</a:t>
            </a:r>
            <a:endParaRPr lang="en-US" sz="3200" dirty="0" smtClean="0"/>
          </a:p>
          <a:p>
            <a:r>
              <a:rPr lang="en-US" sz="3200" dirty="0"/>
              <a:t>International Community of Women living with HIV reps; Asia Pacific</a:t>
            </a:r>
            <a:endParaRPr lang="en-US" sz="3200" dirty="0"/>
          </a:p>
        </p:txBody>
      </p:sp>
    </p:spTree>
    <p:extLst>
      <p:ext uri="{BB962C8B-B14F-4D97-AF65-F5344CB8AC3E}">
        <p14:creationId xmlns="" xmlns:p14="http://schemas.microsoft.com/office/powerpoint/2010/main" val="17886933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US" dirty="0" smtClean="0"/>
              <a:t>President decree no 3/2010; gender mainstreaming program in NAC and all Provincial AIDS Commission</a:t>
            </a:r>
          </a:p>
          <a:p>
            <a:r>
              <a:rPr lang="en-US" dirty="0"/>
              <a:t>Mid term review National Strategic Plan on </a:t>
            </a:r>
            <a:r>
              <a:rPr lang="en-US" dirty="0" smtClean="0"/>
              <a:t>HIV</a:t>
            </a:r>
          </a:p>
          <a:p>
            <a:r>
              <a:rPr lang="en-US" dirty="0" smtClean="0"/>
              <a:t>Initiative gender responsive </a:t>
            </a:r>
            <a:r>
              <a:rPr lang="en-US" dirty="0"/>
              <a:t>c</a:t>
            </a:r>
            <a:r>
              <a:rPr lang="en-US" dirty="0" smtClean="0"/>
              <a:t>ollaboration NAC, and Ministry Women Empowerment and Protection Child training on planning and budgeting, IPPI meaningful involve in this</a:t>
            </a:r>
          </a:p>
          <a:p>
            <a:r>
              <a:rPr lang="en-US" dirty="0" smtClean="0">
                <a:solidFill>
                  <a:srgbClr val="000000"/>
                </a:solidFill>
              </a:rPr>
              <a:t>IPPI CEDAW Workshop</a:t>
            </a:r>
          </a:p>
          <a:p>
            <a:r>
              <a:rPr lang="en-US" dirty="0" smtClean="0"/>
              <a:t>IPPI Research on PMTCT</a:t>
            </a:r>
          </a:p>
          <a:p>
            <a:r>
              <a:rPr lang="en-US" dirty="0" smtClean="0"/>
              <a:t>IPPI Study on VAW living with HIV</a:t>
            </a:r>
          </a:p>
          <a:p>
            <a:r>
              <a:rPr lang="en-US" dirty="0" smtClean="0"/>
              <a:t>IPPI VAW campaign through film documentary “HARUS” </a:t>
            </a:r>
            <a:r>
              <a:rPr lang="en-US" i="1" dirty="0" smtClean="0"/>
              <a:t>(SHOULD; the Unfinished story)</a:t>
            </a:r>
            <a:endParaRPr lang="en-US" i="1" dirty="0"/>
          </a:p>
        </p:txBody>
      </p:sp>
      <p:sp>
        <p:nvSpPr>
          <p:cNvPr id="2" name="Title 1"/>
          <p:cNvSpPr>
            <a:spLocks noGrp="1"/>
          </p:cNvSpPr>
          <p:nvPr>
            <p:ph type="title"/>
          </p:nvPr>
        </p:nvSpPr>
        <p:spPr/>
        <p:txBody>
          <a:bodyPr>
            <a:noAutofit/>
          </a:bodyPr>
          <a:lstStyle/>
          <a:p>
            <a:r>
              <a:rPr lang="en-US" sz="2400" dirty="0"/>
              <a:t>S</a:t>
            </a:r>
            <a:r>
              <a:rPr lang="en-US" sz="2400" dirty="0" smtClean="0"/>
              <a:t>ince </a:t>
            </a:r>
            <a:r>
              <a:rPr lang="en-US" sz="2400" dirty="0"/>
              <a:t>the Agreed Conclusions of CSW in 2009; </a:t>
            </a:r>
            <a:r>
              <a:rPr lang="en-US" sz="2400" dirty="0" smtClean="0"/>
              <a:t/>
            </a:r>
            <a:br>
              <a:rPr lang="en-US" sz="2400" dirty="0" smtClean="0"/>
            </a:br>
            <a:r>
              <a:rPr lang="en-US" sz="2400" dirty="0" smtClean="0"/>
              <a:t>Some progress </a:t>
            </a:r>
            <a:r>
              <a:rPr lang="en-US" sz="2400" dirty="0"/>
              <a:t>has been made to address gender inequalities and increased vulnerabilities of women to HIV  in policies and programs to address HIV</a:t>
            </a:r>
            <a:br>
              <a:rPr lang="en-US" sz="2400" dirty="0"/>
            </a:br>
            <a:endParaRPr lang="en-US" sz="2400" dirty="0"/>
          </a:p>
        </p:txBody>
      </p:sp>
    </p:spTree>
    <p:extLst>
      <p:ext uri="{BB962C8B-B14F-4D97-AF65-F5344CB8AC3E}">
        <p14:creationId xmlns="" xmlns:p14="http://schemas.microsoft.com/office/powerpoint/2010/main" val="35039769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67879"/>
            <a:ext cx="8229600" cy="3958284"/>
          </a:xfrm>
        </p:spPr>
        <p:txBody>
          <a:bodyPr>
            <a:noAutofit/>
          </a:bodyPr>
          <a:lstStyle/>
          <a:p>
            <a:r>
              <a:rPr lang="en-US" sz="1600" dirty="0" smtClean="0"/>
              <a:t>IPPI member and vice secretary in NAC  gender task force; focus on Human Right and Gender</a:t>
            </a:r>
          </a:p>
          <a:p>
            <a:r>
              <a:rPr lang="en-US" sz="1600" dirty="0" smtClean="0"/>
              <a:t>Others Task </a:t>
            </a:r>
            <a:r>
              <a:rPr lang="en-US" sz="1600" dirty="0"/>
              <a:t>Force </a:t>
            </a:r>
            <a:r>
              <a:rPr lang="en-US" sz="1600" dirty="0" smtClean="0"/>
              <a:t>member are </a:t>
            </a:r>
            <a:r>
              <a:rPr lang="en-US" sz="1600" dirty="0"/>
              <a:t>Ministry of Women Empowerment, Ministry of Social Affair, Ministry of Law and Human Right, National Violence Against Women Commission, National Network of Key Affected Population and CSO </a:t>
            </a:r>
            <a:r>
              <a:rPr lang="en-US" sz="1600" dirty="0" smtClean="0"/>
              <a:t>focus on women and migrant issues</a:t>
            </a:r>
          </a:p>
          <a:p>
            <a:r>
              <a:rPr lang="en-US" sz="1600" dirty="0"/>
              <a:t>Through this task force the integration effort of violence against </a:t>
            </a:r>
            <a:r>
              <a:rPr lang="en-US" sz="1600" dirty="0" smtClean="0"/>
              <a:t>women </a:t>
            </a:r>
            <a:r>
              <a:rPr lang="en-US" sz="1600" dirty="0"/>
              <a:t>be discussed more seriously and be the entrance to a recommendation of the Strategy and National Action Plan for </a:t>
            </a:r>
            <a:r>
              <a:rPr lang="en-US" sz="1600" dirty="0" smtClean="0"/>
              <a:t>HIV </a:t>
            </a:r>
            <a:r>
              <a:rPr lang="en-US" sz="1600" dirty="0"/>
              <a:t>who have not prioritized this integration into the strategic plan and action plan and budget. </a:t>
            </a:r>
            <a:endParaRPr lang="en-US" sz="1600" dirty="0" smtClean="0"/>
          </a:p>
          <a:p>
            <a:r>
              <a:rPr lang="en-US" sz="1600" dirty="0" smtClean="0"/>
              <a:t>The </a:t>
            </a:r>
            <a:r>
              <a:rPr lang="en-US" sz="1600" dirty="0"/>
              <a:t>role of civil society members of the task force has done significantly with the success of encouraging the study of issues related to the importance of accommodating women and violence against women in </a:t>
            </a:r>
            <a:r>
              <a:rPr lang="en-US" sz="1600" dirty="0" smtClean="0"/>
              <a:t>Strategic and National Action Plan. </a:t>
            </a:r>
          </a:p>
          <a:p>
            <a:r>
              <a:rPr lang="en-US" sz="1600" dirty="0" smtClean="0"/>
              <a:t>This </a:t>
            </a:r>
            <a:r>
              <a:rPr lang="en-US" sz="1600" dirty="0"/>
              <a:t>study also used as one of the recommendations in the mid term review </a:t>
            </a:r>
            <a:r>
              <a:rPr lang="en-US" sz="1600" dirty="0" smtClean="0"/>
              <a:t>Strategic and National Action Plan.</a:t>
            </a:r>
            <a:endParaRPr lang="en-US" sz="1600" dirty="0"/>
          </a:p>
          <a:p>
            <a:endParaRPr lang="en-US" sz="1800" dirty="0" smtClean="0"/>
          </a:p>
          <a:p>
            <a:endParaRPr lang="en-US" sz="1800" dirty="0"/>
          </a:p>
        </p:txBody>
      </p:sp>
      <p:sp>
        <p:nvSpPr>
          <p:cNvPr id="2" name="Title 1"/>
          <p:cNvSpPr>
            <a:spLocks noGrp="1"/>
          </p:cNvSpPr>
          <p:nvPr>
            <p:ph type="title"/>
          </p:nvPr>
        </p:nvSpPr>
        <p:spPr>
          <a:xfrm>
            <a:off x="688490" y="250169"/>
            <a:ext cx="7756263" cy="1468741"/>
          </a:xfrm>
        </p:spPr>
        <p:txBody>
          <a:bodyPr>
            <a:normAutofit/>
          </a:bodyPr>
          <a:lstStyle/>
          <a:p>
            <a:r>
              <a:rPr lang="en-US" dirty="0"/>
              <a:t> </a:t>
            </a:r>
            <a:r>
              <a:rPr lang="en-US" sz="2700" dirty="0"/>
              <a:t> </a:t>
            </a:r>
            <a:r>
              <a:rPr lang="en-US" sz="3100" dirty="0" smtClean="0"/>
              <a:t> </a:t>
            </a:r>
            <a:r>
              <a:rPr lang="en-US" sz="3100" dirty="0"/>
              <a:t>I</a:t>
            </a:r>
            <a:r>
              <a:rPr lang="en-US" sz="3100" dirty="0" smtClean="0"/>
              <a:t>nvolvement </a:t>
            </a:r>
            <a:r>
              <a:rPr lang="en-US" sz="3100" dirty="0"/>
              <a:t>of women living with HIV </a:t>
            </a:r>
            <a:r>
              <a:rPr lang="en-US" sz="3100" dirty="0" smtClean="0"/>
              <a:t/>
            </a:r>
            <a:br>
              <a:rPr lang="en-US" sz="3100" dirty="0" smtClean="0"/>
            </a:br>
            <a:r>
              <a:rPr lang="en-US" sz="3100" dirty="0" smtClean="0"/>
              <a:t>in </a:t>
            </a:r>
            <a:r>
              <a:rPr lang="en-US" sz="3100" dirty="0"/>
              <a:t>the response to </a:t>
            </a:r>
            <a:r>
              <a:rPr lang="en-US" sz="3100" dirty="0" smtClean="0"/>
              <a:t>HIV</a:t>
            </a:r>
            <a:r>
              <a:rPr lang="en-US" sz="3100" dirty="0"/>
              <a:t> </a:t>
            </a:r>
          </a:p>
        </p:txBody>
      </p:sp>
    </p:spTree>
    <p:extLst>
      <p:ext uri="{BB962C8B-B14F-4D97-AF65-F5344CB8AC3E}">
        <p14:creationId xmlns="" xmlns:p14="http://schemas.microsoft.com/office/powerpoint/2010/main" val="6352165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r>
              <a:rPr lang="en-US" sz="2600" dirty="0" smtClean="0">
                <a:solidFill>
                  <a:schemeClr val="tx1"/>
                </a:solidFill>
              </a:rPr>
              <a:t>Indonesia Positive Women Network (IPPI) has </a:t>
            </a:r>
            <a:r>
              <a:rPr lang="en-US" sz="2600" dirty="0">
                <a:solidFill>
                  <a:schemeClr val="tx1"/>
                </a:solidFill>
              </a:rPr>
              <a:t>made the integration agenda of violence against </a:t>
            </a:r>
            <a:r>
              <a:rPr lang="en-US" sz="2600" dirty="0"/>
              <a:t>women in the AIDS response as a priority advocacy.</a:t>
            </a:r>
          </a:p>
          <a:p>
            <a:r>
              <a:rPr lang="en-US" sz="2600" dirty="0" smtClean="0"/>
              <a:t>IPPI </a:t>
            </a:r>
            <a:r>
              <a:rPr lang="en-US" sz="2600" dirty="0"/>
              <a:t>processes </a:t>
            </a:r>
            <a:r>
              <a:rPr lang="en-US" sz="2600" dirty="0" smtClean="0"/>
              <a:t>start from carried out </a:t>
            </a:r>
            <a:r>
              <a:rPr lang="en-US" sz="2600" dirty="0"/>
              <a:t>documenting cases of </a:t>
            </a:r>
            <a:r>
              <a:rPr lang="en-US" sz="2600" dirty="0">
                <a:solidFill>
                  <a:srgbClr val="000000"/>
                </a:solidFill>
              </a:rPr>
              <a:t>violence against </a:t>
            </a:r>
            <a:r>
              <a:rPr lang="en-US" sz="2600" dirty="0" smtClean="0">
                <a:solidFill>
                  <a:srgbClr val="000000"/>
                </a:solidFill>
              </a:rPr>
              <a:t>women living with HIV (members) </a:t>
            </a:r>
            <a:r>
              <a:rPr lang="en-US" sz="2600" dirty="0">
                <a:solidFill>
                  <a:srgbClr val="000000"/>
                </a:solidFill>
              </a:rPr>
              <a:t>in 8 provinces in Indonesia, </a:t>
            </a:r>
            <a:r>
              <a:rPr lang="en-US" sz="2600" dirty="0" smtClean="0">
                <a:solidFill>
                  <a:srgbClr val="000000"/>
                </a:solidFill>
              </a:rPr>
              <a:t>and did </a:t>
            </a:r>
            <a:r>
              <a:rPr lang="en-US" sz="2600" dirty="0"/>
              <a:t>CEDAW </a:t>
            </a:r>
            <a:r>
              <a:rPr lang="en-US" sz="2600" dirty="0" smtClean="0"/>
              <a:t>workshop to </a:t>
            </a:r>
            <a:r>
              <a:rPr lang="en-US" sz="2600" dirty="0"/>
              <a:t>the provincial coordinator,</a:t>
            </a:r>
          </a:p>
          <a:p>
            <a:r>
              <a:rPr lang="en-US" sz="2600" dirty="0" smtClean="0"/>
              <a:t>IPPI engaged  in CEDAW </a:t>
            </a:r>
            <a:r>
              <a:rPr lang="en-US" sz="2600" dirty="0"/>
              <a:t>shadow report with CEDAW Working </a:t>
            </a:r>
            <a:r>
              <a:rPr lang="en-US" sz="2600" dirty="0" smtClean="0"/>
              <a:t>Group </a:t>
            </a:r>
            <a:r>
              <a:rPr lang="en-US" sz="2600" dirty="0"/>
              <a:t>Indonesia (CWGI) and </a:t>
            </a:r>
            <a:r>
              <a:rPr lang="en-US" sz="2600" dirty="0" smtClean="0"/>
              <a:t>continue with </a:t>
            </a:r>
            <a:r>
              <a:rPr lang="en-US" sz="2600" dirty="0"/>
              <a:t>consultation process in the preparation of the CEDAW Committee hearing conducted by the Ministry of Women Empowerment and the National Violence Against Commission.</a:t>
            </a:r>
          </a:p>
          <a:p>
            <a:r>
              <a:rPr lang="en-US" sz="2600" dirty="0"/>
              <a:t>National Coordinator IPPI also participated to attend the CEDAW Committee which was held in New York in July 2012.</a:t>
            </a:r>
          </a:p>
          <a:p>
            <a:endParaRPr lang="en-US" sz="2600" dirty="0"/>
          </a:p>
          <a:p>
            <a:endParaRPr lang="en-US" dirty="0"/>
          </a:p>
          <a:p>
            <a:endParaRPr lang="en-US" dirty="0"/>
          </a:p>
          <a:p>
            <a:endParaRPr lang="en-US" dirty="0"/>
          </a:p>
        </p:txBody>
      </p:sp>
      <p:sp>
        <p:nvSpPr>
          <p:cNvPr id="2" name="Title 1"/>
          <p:cNvSpPr>
            <a:spLocks noGrp="1"/>
          </p:cNvSpPr>
          <p:nvPr>
            <p:ph type="title"/>
          </p:nvPr>
        </p:nvSpPr>
        <p:spPr/>
        <p:txBody>
          <a:bodyPr>
            <a:noAutofit/>
          </a:bodyPr>
          <a:lstStyle/>
          <a:p>
            <a:r>
              <a:rPr lang="en-US" sz="3200" dirty="0" smtClean="0"/>
              <a:t>Engagement </a:t>
            </a:r>
            <a:r>
              <a:rPr lang="en-US" sz="3200" dirty="0"/>
              <a:t>with the CEDAW reporting processes into actions at the national level</a:t>
            </a:r>
            <a:br>
              <a:rPr lang="en-US" sz="3200" dirty="0"/>
            </a:br>
            <a:endParaRPr lang="en-US" sz="3200" dirty="0"/>
          </a:p>
        </p:txBody>
      </p:sp>
    </p:spTree>
    <p:extLst>
      <p:ext uri="{BB962C8B-B14F-4D97-AF65-F5344CB8AC3E}">
        <p14:creationId xmlns="" xmlns:p14="http://schemas.microsoft.com/office/powerpoint/2010/main" val="6253556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b="1" i="1" dirty="0"/>
              <a:t>“</a:t>
            </a:r>
            <a:r>
              <a:rPr lang="id-ID" b="1" i="1" dirty="0"/>
              <a:t>Recognizing the right of WLHIV it's not solely just providing them with</a:t>
            </a:r>
            <a:r>
              <a:rPr lang="id-ID" b="1" dirty="0"/>
              <a:t> </a:t>
            </a:r>
            <a:r>
              <a:rPr lang="id-ID" b="1" i="1" dirty="0"/>
              <a:t>access to care and treatment. We should respect their dignity and their right to have a children as well as the other women. We still found many</a:t>
            </a:r>
            <a:r>
              <a:rPr lang="en-US" b="1" i="1" dirty="0"/>
              <a:t> </a:t>
            </a:r>
            <a:r>
              <a:rPr lang="en-US" b="1" i="1" dirty="0" err="1"/>
              <a:t>ca</a:t>
            </a:r>
            <a:r>
              <a:rPr lang="id-ID" b="1" i="1" dirty="0"/>
              <a:t>ses which WLHIV became victim of violences. It is our responsibility to address it because violence against WLHIV and several</a:t>
            </a:r>
            <a:r>
              <a:rPr lang="en-US" b="1" i="1" dirty="0"/>
              <a:t>  </a:t>
            </a:r>
            <a:r>
              <a:rPr lang="id-ID" b="1" i="1" dirty="0"/>
              <a:t>forced sterilization cases we found was not just VAW but it's a violence against humanity. We urge all state members of UN to take an appropriate commitment and action to eliminate violence against women living with HIV.</a:t>
            </a:r>
            <a:r>
              <a:rPr lang="en-US" b="1" i="1" dirty="0"/>
              <a:t>” </a:t>
            </a:r>
            <a:endParaRPr lang="en-US" dirty="0"/>
          </a:p>
          <a:p>
            <a:endParaRPr lang="en-US" dirty="0"/>
          </a:p>
        </p:txBody>
      </p:sp>
      <p:sp>
        <p:nvSpPr>
          <p:cNvPr id="3" name="Title 2"/>
          <p:cNvSpPr>
            <a:spLocks noGrp="1"/>
          </p:cNvSpPr>
          <p:nvPr>
            <p:ph type="title"/>
          </p:nvPr>
        </p:nvSpPr>
        <p:spPr/>
        <p:txBody>
          <a:bodyPr/>
          <a:lstStyle/>
          <a:p>
            <a:r>
              <a:rPr lang="en-US" sz="4400" dirty="0" smtClean="0"/>
              <a:t>IPPI Oral Statement on CEDAW</a:t>
            </a:r>
            <a:endParaRPr lang="en-US" sz="4400" dirty="0"/>
          </a:p>
        </p:txBody>
      </p:sp>
    </p:spTree>
    <p:extLst>
      <p:ext uri="{BB962C8B-B14F-4D97-AF65-F5344CB8AC3E}">
        <p14:creationId xmlns="" xmlns:p14="http://schemas.microsoft.com/office/powerpoint/2010/main" val="23353460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endParaRPr lang="en-US" dirty="0" smtClean="0"/>
          </a:p>
          <a:p>
            <a:r>
              <a:rPr lang="en-US" dirty="0" smtClean="0"/>
              <a:t>Cultural and religion norms in Indonesia are still impacted to gender equality</a:t>
            </a:r>
          </a:p>
          <a:p>
            <a:r>
              <a:rPr lang="en-US" dirty="0" smtClean="0"/>
              <a:t>The barriers on employment policy not sensitive for PLHIV including WLHIV</a:t>
            </a:r>
            <a:endParaRPr lang="en-US" dirty="0"/>
          </a:p>
          <a:p>
            <a:r>
              <a:rPr lang="en-US" dirty="0" smtClean="0"/>
              <a:t>AIDS response still exclusive not integrate with others social issues</a:t>
            </a:r>
          </a:p>
          <a:p>
            <a:endParaRPr lang="en-US" dirty="0" smtClean="0"/>
          </a:p>
          <a:p>
            <a:endParaRPr lang="en-US" dirty="0"/>
          </a:p>
        </p:txBody>
      </p:sp>
      <p:sp>
        <p:nvSpPr>
          <p:cNvPr id="2" name="Title 1"/>
          <p:cNvSpPr>
            <a:spLocks noGrp="1"/>
          </p:cNvSpPr>
          <p:nvPr>
            <p:ph type="title"/>
          </p:nvPr>
        </p:nvSpPr>
        <p:spPr/>
        <p:txBody>
          <a:bodyPr>
            <a:noAutofit/>
          </a:bodyPr>
          <a:lstStyle/>
          <a:p>
            <a:r>
              <a:rPr lang="en-US" sz="4000" dirty="0" smtClean="0"/>
              <a:t>Challenges</a:t>
            </a:r>
            <a:r>
              <a:rPr lang="en-US" sz="4000" dirty="0"/>
              <a:t/>
            </a:r>
            <a:br>
              <a:rPr lang="en-US" sz="4000" dirty="0"/>
            </a:br>
            <a:endParaRPr lang="en-US" sz="4000" dirty="0"/>
          </a:p>
        </p:txBody>
      </p:sp>
    </p:spTree>
    <p:extLst>
      <p:ext uri="{BB962C8B-B14F-4D97-AF65-F5344CB8AC3E}">
        <p14:creationId xmlns="" xmlns:p14="http://schemas.microsoft.com/office/powerpoint/2010/main" val="12030679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20211"/>
            <a:ext cx="8229600" cy="3505952"/>
          </a:xfrm>
        </p:spPr>
        <p:txBody>
          <a:bodyPr/>
          <a:lstStyle/>
          <a:p>
            <a:r>
              <a:rPr lang="en-US" dirty="0" smtClean="0"/>
              <a:t>Government need to develop strategic and action plan to address all WLHIV issues including linkages VAW and HIV</a:t>
            </a:r>
          </a:p>
          <a:p>
            <a:r>
              <a:rPr lang="en-US" dirty="0" smtClean="0"/>
              <a:t>Need to support WLHIV group with specific program and budget allocating</a:t>
            </a:r>
          </a:p>
          <a:p>
            <a:r>
              <a:rPr lang="en-US" dirty="0" smtClean="0"/>
              <a:t>Develop monitoring and evaluation mechanism as priority of meaningful involvement WLHIV </a:t>
            </a:r>
          </a:p>
          <a:p>
            <a:endParaRPr lang="en-US" dirty="0"/>
          </a:p>
        </p:txBody>
      </p:sp>
      <p:sp>
        <p:nvSpPr>
          <p:cNvPr id="2" name="Title 1"/>
          <p:cNvSpPr>
            <a:spLocks noGrp="1"/>
          </p:cNvSpPr>
          <p:nvPr>
            <p:ph type="title"/>
          </p:nvPr>
        </p:nvSpPr>
        <p:spPr>
          <a:xfrm>
            <a:off x="457200" y="360947"/>
            <a:ext cx="8229600" cy="1563205"/>
          </a:xfrm>
        </p:spPr>
        <p:txBody>
          <a:bodyPr>
            <a:noAutofit/>
          </a:bodyPr>
          <a:lstStyle/>
          <a:p>
            <a:r>
              <a:rPr lang="en-US" sz="3200" dirty="0"/>
              <a:t>P</a:t>
            </a:r>
            <a:r>
              <a:rPr lang="en-US" sz="3200" dirty="0" smtClean="0"/>
              <a:t>olicy </a:t>
            </a:r>
            <a:r>
              <a:rPr lang="en-US" sz="3200" dirty="0"/>
              <a:t>and programming efforts to address the </a:t>
            </a:r>
            <a:r>
              <a:rPr lang="en-US" sz="3200" dirty="0" smtClean="0"/>
              <a:t>needs of WLHIV</a:t>
            </a:r>
            <a:endParaRPr lang="en-US" sz="3200" dirty="0"/>
          </a:p>
        </p:txBody>
      </p:sp>
    </p:spTree>
    <p:extLst>
      <p:ext uri="{BB962C8B-B14F-4D97-AF65-F5344CB8AC3E}">
        <p14:creationId xmlns="" xmlns:p14="http://schemas.microsoft.com/office/powerpoint/2010/main" val="33275412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marL="0" indent="0" algn="ctr">
              <a:spcBef>
                <a:spcPts val="0"/>
              </a:spcBef>
              <a:buNone/>
              <a:defRPr/>
            </a:pPr>
            <a:r>
              <a:rPr lang="en-US" dirty="0" smtClean="0">
                <a:latin typeface="Cambria"/>
                <a:cs typeface="Cambria"/>
              </a:rPr>
              <a:t>INDONESIAN </a:t>
            </a:r>
            <a:r>
              <a:rPr lang="en-US" dirty="0">
                <a:latin typeface="Cambria"/>
                <a:cs typeface="Cambria"/>
              </a:rPr>
              <a:t>POSITIVE WOMEN </a:t>
            </a:r>
            <a:r>
              <a:rPr lang="en-US" dirty="0" smtClean="0">
                <a:latin typeface="Cambria"/>
                <a:cs typeface="Cambria"/>
              </a:rPr>
              <a:t>NETWORK</a:t>
            </a:r>
          </a:p>
          <a:p>
            <a:pPr marL="0" indent="0" algn="ctr">
              <a:spcBef>
                <a:spcPts val="0"/>
              </a:spcBef>
              <a:buNone/>
              <a:defRPr/>
            </a:pPr>
            <a:endParaRPr lang="en-US" dirty="0">
              <a:latin typeface="Cambria"/>
              <a:cs typeface="Cambria"/>
            </a:endParaRPr>
          </a:p>
          <a:p>
            <a:pPr marL="0" indent="0" algn="ctr">
              <a:spcBef>
                <a:spcPts val="0"/>
              </a:spcBef>
              <a:buNone/>
              <a:defRPr/>
            </a:pPr>
            <a:r>
              <a:rPr lang="en-US" dirty="0">
                <a:latin typeface="Cambria"/>
                <a:cs typeface="Cambria"/>
                <a:hlinkClick r:id="rId2"/>
              </a:rPr>
              <a:t>ippi.indonesia@</a:t>
            </a:r>
            <a:r>
              <a:rPr lang="en-US" dirty="0" smtClean="0">
                <a:latin typeface="Cambria"/>
                <a:cs typeface="Cambria"/>
                <a:hlinkClick r:id="rId2"/>
              </a:rPr>
              <a:t>yahoo.com</a:t>
            </a:r>
            <a:endParaRPr lang="en-US" dirty="0" smtClean="0">
              <a:latin typeface="Cambria"/>
              <a:cs typeface="Cambria"/>
            </a:endParaRPr>
          </a:p>
          <a:p>
            <a:pPr marL="0" indent="0" algn="ctr">
              <a:spcBef>
                <a:spcPts val="0"/>
              </a:spcBef>
              <a:buNone/>
              <a:defRPr/>
            </a:pPr>
            <a:endParaRPr lang="en-US" dirty="0">
              <a:latin typeface="Cambria"/>
              <a:cs typeface="Cambria"/>
            </a:endParaRPr>
          </a:p>
          <a:p>
            <a:pPr marL="0" indent="0" algn="ctr">
              <a:spcBef>
                <a:spcPts val="0"/>
              </a:spcBef>
              <a:buNone/>
              <a:defRPr/>
            </a:pPr>
            <a:r>
              <a:rPr lang="en-US" dirty="0">
                <a:latin typeface="Cambria"/>
                <a:cs typeface="Cambria"/>
                <a:hlinkClick r:id="rId3"/>
              </a:rPr>
              <a:t>babyrivona@</a:t>
            </a:r>
            <a:r>
              <a:rPr lang="en-US" dirty="0" smtClean="0">
                <a:latin typeface="Cambria"/>
                <a:cs typeface="Cambria"/>
                <a:hlinkClick r:id="rId3"/>
              </a:rPr>
              <a:t>gmail.com</a:t>
            </a:r>
            <a:endParaRPr lang="en-US" dirty="0" smtClean="0">
              <a:latin typeface="Cambria"/>
              <a:cs typeface="Cambria"/>
            </a:endParaRPr>
          </a:p>
          <a:p>
            <a:pPr marL="0" indent="0" algn="ctr">
              <a:spcBef>
                <a:spcPts val="0"/>
              </a:spcBef>
              <a:buNone/>
              <a:defRPr/>
            </a:pPr>
            <a:endParaRPr lang="en-US" dirty="0">
              <a:latin typeface="Cambria"/>
              <a:cs typeface="Cambria"/>
            </a:endParaRPr>
          </a:p>
          <a:p>
            <a:pPr marL="0" indent="0" algn="ctr">
              <a:spcBef>
                <a:spcPts val="0"/>
              </a:spcBef>
              <a:buNone/>
              <a:defRPr/>
            </a:pPr>
            <a:r>
              <a:rPr lang="en-US" dirty="0">
                <a:latin typeface="Cambria"/>
                <a:cs typeface="Cambria"/>
                <a:hlinkClick r:id="rId4"/>
              </a:rPr>
              <a:t>www.ippi.or.id</a:t>
            </a:r>
            <a:endParaRPr lang="en-US" dirty="0">
              <a:latin typeface="Cambria"/>
              <a:cs typeface="Cambria"/>
            </a:endParaRPr>
          </a:p>
          <a:p>
            <a:pPr marL="0" indent="0" algn="ctr">
              <a:spcBef>
                <a:spcPts val="0"/>
              </a:spcBef>
              <a:buNone/>
              <a:defRPr/>
            </a:pPr>
            <a:endParaRPr lang="en-US" dirty="0" smtClean="0">
              <a:latin typeface="Cambria"/>
              <a:cs typeface="Cambria"/>
            </a:endParaRPr>
          </a:p>
          <a:p>
            <a:pPr marL="0" indent="0" algn="ctr">
              <a:spcBef>
                <a:spcPts val="0"/>
              </a:spcBef>
              <a:buNone/>
              <a:defRPr/>
            </a:pPr>
            <a:endParaRPr lang="en-US" dirty="0">
              <a:latin typeface="Cambria"/>
              <a:cs typeface="Cambria"/>
            </a:endParaRPr>
          </a:p>
          <a:p>
            <a:pPr marL="0" indent="0" algn="ctr">
              <a:spcBef>
                <a:spcPts val="0"/>
              </a:spcBef>
              <a:buNone/>
              <a:defRPr/>
            </a:pPr>
            <a:endParaRPr lang="en-US" dirty="0">
              <a:latin typeface="Cambria"/>
              <a:cs typeface="Cambria"/>
            </a:endParaRPr>
          </a:p>
          <a:p>
            <a:pPr marL="0" indent="0" algn="ctr">
              <a:spcBef>
                <a:spcPts val="0"/>
              </a:spcBef>
              <a:buNone/>
              <a:defRPr/>
            </a:pPr>
            <a:r>
              <a:rPr lang="en-US" dirty="0">
                <a:latin typeface="Cambria"/>
                <a:cs typeface="Cambria"/>
              </a:rPr>
              <a:t>Ikatan </a:t>
            </a:r>
            <a:r>
              <a:rPr lang="en-US" dirty="0" err="1">
                <a:latin typeface="Cambria"/>
                <a:cs typeface="Cambria"/>
              </a:rPr>
              <a:t>Peremuan</a:t>
            </a:r>
            <a:r>
              <a:rPr lang="en-US" dirty="0">
                <a:latin typeface="Cambria"/>
                <a:cs typeface="Cambria"/>
              </a:rPr>
              <a:t> </a:t>
            </a:r>
            <a:r>
              <a:rPr lang="en-US" dirty="0" err="1">
                <a:latin typeface="Cambria"/>
                <a:cs typeface="Cambria"/>
              </a:rPr>
              <a:t>Positif</a:t>
            </a:r>
            <a:r>
              <a:rPr lang="en-US" dirty="0">
                <a:latin typeface="Cambria"/>
                <a:cs typeface="Cambria"/>
              </a:rPr>
              <a:t> Indonesia</a:t>
            </a:r>
          </a:p>
          <a:p>
            <a:pPr marL="0" indent="0" algn="ctr">
              <a:spcBef>
                <a:spcPts val="0"/>
              </a:spcBef>
              <a:buNone/>
              <a:defRPr/>
            </a:pPr>
            <a:r>
              <a:rPr lang="en-US" dirty="0">
                <a:latin typeface="Cambria"/>
                <a:cs typeface="Cambria"/>
              </a:rPr>
              <a:t>(IPPI)</a:t>
            </a:r>
          </a:p>
          <a:p>
            <a:pPr marL="0" indent="0" algn="ctr">
              <a:spcBef>
                <a:spcPts val="0"/>
              </a:spcBef>
              <a:buNone/>
              <a:defRPr/>
            </a:pPr>
            <a:endParaRPr lang="en-US" dirty="0">
              <a:latin typeface="Cambria"/>
              <a:cs typeface="Cambria"/>
            </a:endParaRPr>
          </a:p>
          <a:p>
            <a:pPr algn="ctr"/>
            <a:endParaRPr lang="en-US" dirty="0"/>
          </a:p>
        </p:txBody>
      </p:sp>
      <p:sp>
        <p:nvSpPr>
          <p:cNvPr id="3" name="Title 2"/>
          <p:cNvSpPr>
            <a:spLocks noGrp="1"/>
          </p:cNvSpPr>
          <p:nvPr>
            <p:ph type="title"/>
          </p:nvPr>
        </p:nvSpPr>
        <p:spPr/>
        <p:txBody>
          <a:bodyPr/>
          <a:lstStyle/>
          <a:p>
            <a:r>
              <a:rPr lang="en-US" dirty="0">
                <a:cs typeface="Apple Chancery"/>
              </a:rPr>
              <a:t>Contact us</a:t>
            </a:r>
          </a:p>
        </p:txBody>
      </p:sp>
    </p:spTree>
    <p:extLst>
      <p:ext uri="{BB962C8B-B14F-4D97-AF65-F5344CB8AC3E}">
        <p14:creationId xmlns="" xmlns:p14="http://schemas.microsoft.com/office/powerpoint/2010/main" val="3860533911"/>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Hardcover">
  <a:themeElements>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Hardcover">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Hardcover.thmx</Template>
  <TotalTime>572</TotalTime>
  <Words>619</Words>
  <Application>Microsoft Macintosh PowerPoint</Application>
  <PresentationFormat>On-screen Show (4:3)</PresentationFormat>
  <Paragraphs>49</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Hardcover</vt:lpstr>
      <vt:lpstr>“Progress in addressing HIV prevention, treatment, care and support for women living with HIV”  Caregiving in the context of HIV/AIDS UN Women for CSW57 </vt:lpstr>
      <vt:lpstr>Since the Agreed Conclusions of CSW in 2009;  Some progress has been made to address gender inequalities and increased vulnerabilities of women to HIV  in policies and programs to address HIV </vt:lpstr>
      <vt:lpstr>   Involvement of women living with HIV  in the response to HIV </vt:lpstr>
      <vt:lpstr>Engagement with the CEDAW reporting processes into actions at the national level </vt:lpstr>
      <vt:lpstr>IPPI Oral Statement on CEDAW</vt:lpstr>
      <vt:lpstr>Challenges </vt:lpstr>
      <vt:lpstr>Policy and programming efforts to address the needs of WLHIV</vt:lpstr>
      <vt:lpstr>Contact us</vt:lpstr>
    </vt:vector>
  </TitlesOfParts>
  <Company>IPPI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“Progress in addressing HIV prevention, treatment, care and support for women living with HIV” </dc:title>
  <dc:creator>Baby Rivona</dc:creator>
  <cp:lastModifiedBy>SONY</cp:lastModifiedBy>
  <cp:revision>53</cp:revision>
  <dcterms:created xsi:type="dcterms:W3CDTF">2013-02-19T13:45:57Z</dcterms:created>
  <dcterms:modified xsi:type="dcterms:W3CDTF">2013-02-28T13:04:43Z</dcterms:modified>
</cp:coreProperties>
</file>